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A381115-E52D-4F28-8EE8-2D88B87EAF4D}" type="datetimeFigureOut">
              <a:rPr lang="ru-RU"/>
              <a:pPr>
                <a:defRPr/>
              </a:pPr>
              <a:t>13.05.2020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96B2D1A-9E6F-4574-A98B-352D3C0464F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BE91F5C-F7B0-4565-B3B7-33201B57138F}" type="datetimeFigureOut">
              <a:rPr lang="ru-RU"/>
              <a:pPr>
                <a:defRPr/>
              </a:pPr>
              <a:t>13.05.2020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533656A-C9CB-44C8-BA4E-7CED34D07AD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9431866-1B53-4ACD-B163-2228ADC1B4BC}" type="datetimeFigureOut">
              <a:rPr lang="ru-RU"/>
              <a:pPr>
                <a:defRPr/>
              </a:pPr>
              <a:t>13.05.2020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0687ED1-E1A9-4F8F-8EC8-E0306A94877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0B41D71-1A34-4808-83B6-DF19B2833CF7}" type="datetimeFigureOut">
              <a:rPr lang="ru-RU"/>
              <a:pPr>
                <a:defRPr/>
              </a:pPr>
              <a:t>13.05.2020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282025-F63D-456E-B3F0-EB7078F18E8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B3A8282-2240-458A-8F90-BAE5A5283E96}" type="datetimeFigureOut">
              <a:rPr lang="ru-RU"/>
              <a:pPr>
                <a:defRPr/>
              </a:pPr>
              <a:t>13.05.2020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EA4BDE0-E51A-47C5-802E-0145ECEF516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233DBE5-6846-4C7D-8C69-9D26DBBEEA0E}" type="datetimeFigureOut">
              <a:rPr lang="ru-RU"/>
              <a:pPr>
                <a:defRPr/>
              </a:pPr>
              <a:t>13.05.2020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3CBDF99-1ACC-404D-8597-015CA397ACD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1411D0-1B4E-4681-BBAF-E28295AB4018}" type="datetimeFigureOut">
              <a:rPr lang="ru-RU"/>
              <a:pPr>
                <a:defRPr/>
              </a:pPr>
              <a:t>13.05.2020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B2F3BF6-B279-4670-B203-18812104D95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54CFB9F-4FF8-400B-BB2E-69A050EFE9CD}" type="datetimeFigureOut">
              <a:rPr lang="ru-RU"/>
              <a:pPr>
                <a:defRPr/>
              </a:pPr>
              <a:t>13.05.2020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2B31766-D1A5-4AEA-9FAA-FD843A1692F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377D624-A50D-47CD-855D-2C22AFA0750D}" type="datetimeFigureOut">
              <a:rPr lang="ru-RU"/>
              <a:pPr>
                <a:defRPr/>
              </a:pPr>
              <a:t>13.05.2020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0C6B40D-C51A-41FE-B7C0-04C97DE44AD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6AF1EFA-11E7-407B-93EC-1FFD1C807420}" type="datetimeFigureOut">
              <a:rPr lang="ru-RU"/>
              <a:pPr>
                <a:defRPr/>
              </a:pPr>
              <a:t>13.05.2020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F40E819-96CE-41EC-AAAF-AEA8513FDEE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93F5DD-C3BB-4B60-8301-E378B0E72DAD}" type="datetimeFigureOut">
              <a:rPr lang="ru-RU"/>
              <a:pPr>
                <a:defRPr/>
              </a:pPr>
              <a:t>13.05.2020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BED87E6-776D-4301-84D2-65DC8342C81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DA4926B-9F7F-4AD0-8E05-3F7BC6A1A259}" type="datetimeFigureOut">
              <a:rPr lang="ru-RU"/>
              <a:pPr>
                <a:defRPr/>
              </a:pPr>
              <a:t>13.05.2020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6F69AF9-06DF-479E-BF78-F0F6B0D2DD7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море.jpg"/>
          <p:cNvPicPr>
            <a:picLocks noChangeAspect="1"/>
          </p:cNvPicPr>
          <p:nvPr/>
        </p:nvPicPr>
        <p:blipFill>
          <a:blip r:embed="rId2" cstate="print"/>
          <a:stretch>
            <a:fillRect/>
          </a:stretch>
        </p:blipFill>
        <p:spPr>
          <a:xfrm>
            <a:off x="0" y="0"/>
            <a:ext cx="9144000" cy="6858000"/>
          </a:xfrm>
          <a:prstGeom prst="rect">
            <a:avLst/>
          </a:prstGeom>
        </p:spPr>
      </p:pic>
      <p:pic>
        <p:nvPicPr>
          <p:cNvPr id="13315" name="Picture 2" descr="https://s.poembook.ru/theme/22/28/c6/818239490ed1cfbdb006dc0029086dc5b4d84b2a.png"/>
          <p:cNvPicPr>
            <a:picLocks noChangeAspect="1" noChangeArrowheads="1"/>
          </p:cNvPicPr>
          <p:nvPr/>
        </p:nvPicPr>
        <p:blipFill>
          <a:blip r:embed="rId3" cstate="print"/>
          <a:srcRect/>
          <a:stretch>
            <a:fillRect/>
          </a:stretch>
        </p:blipFill>
        <p:spPr bwMode="auto">
          <a:xfrm>
            <a:off x="1908175" y="1757511"/>
            <a:ext cx="5184775" cy="4695825"/>
          </a:xfrm>
          <a:prstGeom prst="rect">
            <a:avLst/>
          </a:prstGeom>
          <a:noFill/>
          <a:ln w="9525">
            <a:noFill/>
            <a:miter lim="800000"/>
            <a:headEnd/>
            <a:tailEnd/>
          </a:ln>
        </p:spPr>
      </p:pic>
      <p:sp>
        <p:nvSpPr>
          <p:cNvPr id="6" name="TextBox 5"/>
          <p:cNvSpPr txBox="1"/>
          <p:nvPr/>
        </p:nvSpPr>
        <p:spPr>
          <a:xfrm>
            <a:off x="755576" y="188640"/>
            <a:ext cx="7632848" cy="1692771"/>
          </a:xfrm>
          <a:prstGeom prst="rect">
            <a:avLst/>
          </a:prstGeom>
          <a:noFill/>
        </p:spPr>
        <p:txBody>
          <a:bodyPr wrap="square" rtlCol="0">
            <a:spAutoFit/>
          </a:bodyPr>
          <a:lstStyle/>
          <a:p>
            <a:pPr algn="ctr"/>
            <a:r>
              <a:rPr lang="ru-RU" sz="2600" b="1" spc="50" dirty="0" smtClean="0">
                <a:ln w="3175"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pitchFamily="34" charset="0"/>
                <a:cs typeface="Arial" pitchFamily="34" charset="0"/>
              </a:rPr>
              <a:t>Художественное творчество.</a:t>
            </a:r>
            <a:br>
              <a:rPr lang="ru-RU" sz="2600" b="1" spc="50" dirty="0" smtClean="0">
                <a:ln w="3175"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pitchFamily="34" charset="0"/>
                <a:cs typeface="Arial" pitchFamily="34" charset="0"/>
              </a:rPr>
            </a:br>
            <a:r>
              <a:rPr lang="ru-RU" sz="2600" b="1" spc="50" dirty="0" smtClean="0">
                <a:ln w="3175"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pitchFamily="34" charset="0"/>
                <a:cs typeface="Arial" pitchFamily="34" charset="0"/>
              </a:rPr>
              <a:t>Конспект занятия </a:t>
            </a:r>
            <a:br>
              <a:rPr lang="ru-RU" sz="2600" b="1" spc="50" dirty="0" smtClean="0">
                <a:ln w="3175"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pitchFamily="34" charset="0"/>
                <a:cs typeface="Arial" pitchFamily="34" charset="0"/>
              </a:rPr>
            </a:br>
            <a:r>
              <a:rPr lang="ru-RU" sz="2600" b="1" spc="50" dirty="0" smtClean="0">
                <a:ln w="3175"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pitchFamily="34" charset="0"/>
                <a:cs typeface="Arial" pitchFamily="34" charset="0"/>
              </a:rPr>
              <a:t>Лепка для детей второй младшей группы.</a:t>
            </a:r>
            <a:br>
              <a:rPr lang="ru-RU" sz="2600" b="1" spc="50" dirty="0" smtClean="0">
                <a:ln w="3175"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pitchFamily="34" charset="0"/>
                <a:cs typeface="Arial" pitchFamily="34" charset="0"/>
              </a:rPr>
            </a:br>
            <a:r>
              <a:rPr lang="ru-RU" sz="2600" b="1" spc="50" dirty="0" smtClean="0">
                <a:ln w="3175"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pitchFamily="34" charset="0"/>
                <a:cs typeface="Arial" pitchFamily="34" charset="0"/>
              </a:rPr>
              <a:t>Тема: «Осьминог».</a:t>
            </a:r>
            <a:endParaRPr lang="ru-RU" sz="2600" b="1" spc="50" dirty="0">
              <a:ln w="3175"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457200" y="3787725"/>
            <a:ext cx="8229600" cy="2953643"/>
          </a:xfrm>
        </p:spPr>
        <p:txBody>
          <a:bodyPr/>
          <a:lstStyle/>
          <a:p>
            <a:pPr algn="just"/>
            <a:r>
              <a:rPr lang="ru-RU" sz="1600" b="1" dirty="0" smtClean="0">
                <a:latin typeface="Arial" pitchFamily="34" charset="0"/>
                <a:cs typeface="Arial" pitchFamily="34" charset="0"/>
              </a:rPr>
              <a:t>КИТ</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Крупнейшие животные на нашей планете – это киты. Самые большие из них – синие </a:t>
            </a:r>
            <a:r>
              <a:rPr lang="ru-RU" sz="1600" dirty="0" smtClean="0">
                <a:latin typeface="Arial" pitchFamily="34" charset="0"/>
                <a:cs typeface="Arial" pitchFamily="34" charset="0"/>
              </a:rPr>
              <a:t>киты, они </a:t>
            </a:r>
            <a:r>
              <a:rPr lang="ru-RU" sz="1600" dirty="0" smtClean="0">
                <a:latin typeface="Arial" pitchFamily="34" charset="0"/>
                <a:cs typeface="Arial" pitchFamily="34" charset="0"/>
              </a:rPr>
              <a:t>достигают длины 30 метров и веса 150 тонн.</a:t>
            </a:r>
            <a:br>
              <a:rPr lang="ru-RU" sz="1600" dirty="0" smtClean="0">
                <a:latin typeface="Arial" pitchFamily="34" charset="0"/>
                <a:cs typeface="Arial" pitchFamily="34" charset="0"/>
              </a:rPr>
            </a:br>
            <a:r>
              <a:rPr lang="ru-RU" sz="1600" dirty="0" smtClean="0">
                <a:latin typeface="Arial" pitchFamily="34" charset="0"/>
                <a:cs typeface="Arial" pitchFamily="34" charset="0"/>
              </a:rPr>
              <a:t>Предки китов когда-то обитали на суше, но затем снова вернулись в  морскую стихию. Тело животных приобрело обтекаемую форму, исчезла шерсть.</a:t>
            </a:r>
            <a:br>
              <a:rPr lang="ru-RU" sz="1600" dirty="0" smtClean="0">
                <a:latin typeface="Arial" pitchFamily="34" charset="0"/>
                <a:cs typeface="Arial" pitchFamily="34" charset="0"/>
              </a:rPr>
            </a:br>
            <a:r>
              <a:rPr lang="ru-RU" sz="1600" dirty="0" smtClean="0">
                <a:latin typeface="Arial" pitchFamily="34" charset="0"/>
                <a:cs typeface="Arial" pitchFamily="34" charset="0"/>
              </a:rPr>
              <a:t>Киты похожи на огромных рыб, но они не рыбы, а млекопитающие, и внутреннее строение у них почти такое же, как у человека. Киты – теплокровные животные, а от  переохлаждения </a:t>
            </a:r>
            <a:r>
              <a:rPr lang="ru-RU" sz="1600" dirty="0" smtClean="0">
                <a:latin typeface="Arial" pitchFamily="34" charset="0"/>
                <a:cs typeface="Arial" pitchFamily="34" charset="0"/>
              </a:rPr>
              <a:t>их защищает толстый слой подкожного жира. Ноздри </a:t>
            </a:r>
            <a:r>
              <a:rPr lang="ru-RU" sz="1600" dirty="0" smtClean="0">
                <a:latin typeface="Arial" pitchFamily="34" charset="0"/>
                <a:cs typeface="Arial" pitchFamily="34" charset="0"/>
              </a:rPr>
              <a:t>китов расположены на макушке головы. Они открываются только на короткий момент  вдоха-выдоха, когда </a:t>
            </a:r>
            <a:r>
              <a:rPr lang="ru-RU" sz="1600" dirty="0" smtClean="0">
                <a:latin typeface="Arial" pitchFamily="34" charset="0"/>
                <a:cs typeface="Arial" pitchFamily="34" charset="0"/>
              </a:rPr>
              <a:t>кит всплывает </a:t>
            </a:r>
            <a:r>
              <a:rPr lang="ru-RU" sz="1600" dirty="0" smtClean="0">
                <a:latin typeface="Arial" pitchFamily="34" charset="0"/>
                <a:cs typeface="Arial" pitchFamily="34" charset="0"/>
              </a:rPr>
              <a:t>к поверхности </a:t>
            </a:r>
            <a:r>
              <a:rPr lang="ru-RU" sz="1600" dirty="0" smtClean="0">
                <a:latin typeface="Arial" pitchFamily="34" charset="0"/>
                <a:cs typeface="Arial" pitchFamily="34" charset="0"/>
              </a:rPr>
              <a:t>воды. Легкие у </a:t>
            </a:r>
            <a:r>
              <a:rPr lang="ru-RU" sz="1600" dirty="0" smtClean="0">
                <a:latin typeface="Arial" pitchFamily="34" charset="0"/>
                <a:cs typeface="Arial" pitchFamily="34" charset="0"/>
              </a:rPr>
              <a:t>китов имеют большой объем, и киты  могут длительное время находиться под водой, не дыша.</a:t>
            </a:r>
          </a:p>
        </p:txBody>
      </p:sp>
      <p:pic>
        <p:nvPicPr>
          <p:cNvPr id="22531" name="Рисунок 3" descr="кит"/>
          <p:cNvPicPr>
            <a:picLocks noChangeAspect="1" noChangeArrowheads="1"/>
          </p:cNvPicPr>
          <p:nvPr/>
        </p:nvPicPr>
        <p:blipFill>
          <a:blip r:embed="rId2" cstate="print"/>
          <a:srcRect/>
          <a:stretch>
            <a:fillRect/>
          </a:stretch>
        </p:blipFill>
        <p:spPr bwMode="auto">
          <a:xfrm>
            <a:off x="1043608" y="127749"/>
            <a:ext cx="6984776" cy="366285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467544" y="3501008"/>
            <a:ext cx="8229600" cy="3168352"/>
          </a:xfrm>
        </p:spPr>
        <p:txBody>
          <a:bodyPr/>
          <a:lstStyle/>
          <a:p>
            <a:pPr algn="just"/>
            <a:r>
              <a:rPr lang="ru-RU" sz="1600" b="1" dirty="0" smtClean="0">
                <a:latin typeface="Arial" pitchFamily="34" charset="0"/>
                <a:cs typeface="Arial" pitchFamily="34" charset="0"/>
              </a:rPr>
              <a:t>ДЕЛЬФИН</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Дельфины – самые разумные обитатели океана. К людям они относятся по-особому. Дельфины  часто спасали тонущих моряков, удерживая их своими телами на поверхности </a:t>
            </a:r>
            <a:r>
              <a:rPr lang="ru-RU" sz="1600" dirty="0" smtClean="0">
                <a:latin typeface="Arial" pitchFamily="34" charset="0"/>
                <a:cs typeface="Arial" pitchFamily="34" charset="0"/>
              </a:rPr>
              <a:t>воды. Однажды</a:t>
            </a:r>
            <a:r>
              <a:rPr lang="ru-RU" sz="1600" dirty="0" smtClean="0">
                <a:latin typeface="Arial" pitchFamily="34" charset="0"/>
                <a:cs typeface="Arial" pitchFamily="34" charset="0"/>
              </a:rPr>
              <a:t>, когда корабль потерпел крушение, в воде оказалось  много людей. Им на выручку быстро приплыли дельфины. Они плавали вокруг и отгоняли от  людей голодных акул, пока не подоспел спасательный </a:t>
            </a:r>
            <a:r>
              <a:rPr lang="ru-RU" sz="1600" dirty="0" smtClean="0">
                <a:latin typeface="Arial" pitchFamily="34" charset="0"/>
                <a:cs typeface="Arial" pitchFamily="34" charset="0"/>
              </a:rPr>
              <a:t>корабль. Нередко </a:t>
            </a:r>
            <a:r>
              <a:rPr lang="ru-RU" sz="1600" dirty="0" smtClean="0">
                <a:latin typeface="Arial" pitchFamily="34" charset="0"/>
                <a:cs typeface="Arial" pitchFamily="34" charset="0"/>
              </a:rPr>
              <a:t>дельфины  подплывают к самому берегу, чтобы  поиграть с людьми. Забывая о собственной безопасности, дельфины готовы помогать другим животным. Бывало, что дельфины  помогали даже раненым акулам, а ведь акулы – злейшие враги дельфинов. Дельфины  легко приручаются человеком. Созданы  многочисленные дельфинарии, где дрессировщики обучают  их  различным  цирковым  трюкам</a:t>
            </a:r>
            <a:r>
              <a:rPr lang="ru-RU" sz="1600" dirty="0" smtClean="0">
                <a:latin typeface="Arial" pitchFamily="34" charset="0"/>
                <a:cs typeface="Arial" pitchFamily="34" charset="0"/>
              </a:rPr>
              <a:t>.</a:t>
            </a:r>
            <a:endParaRPr lang="ru-RU" sz="1600" dirty="0" smtClean="0"/>
          </a:p>
        </p:txBody>
      </p:sp>
      <p:pic>
        <p:nvPicPr>
          <p:cNvPr id="23555" name="Рисунок 3" descr="дельфин"/>
          <p:cNvPicPr>
            <a:picLocks noChangeAspect="1" noChangeArrowheads="1"/>
          </p:cNvPicPr>
          <p:nvPr/>
        </p:nvPicPr>
        <p:blipFill>
          <a:blip r:embed="rId2" cstate="print">
            <a:lum bright="10000"/>
          </a:blip>
          <a:srcRect/>
          <a:stretch>
            <a:fillRect/>
          </a:stretch>
        </p:blipFill>
        <p:spPr bwMode="auto">
          <a:xfrm>
            <a:off x="1907704" y="199205"/>
            <a:ext cx="5616624" cy="339558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457200" y="3860056"/>
            <a:ext cx="8229600" cy="2881312"/>
          </a:xfrm>
        </p:spPr>
        <p:txBody>
          <a:bodyPr/>
          <a:lstStyle/>
          <a:p>
            <a:pPr algn="just"/>
            <a:r>
              <a:rPr lang="ru-RU" sz="1600" b="1" dirty="0" smtClean="0">
                <a:latin typeface="Arial" pitchFamily="34" charset="0"/>
                <a:cs typeface="Arial" pitchFamily="34" charset="0"/>
              </a:rPr>
              <a:t>ОСЬМИНОГ</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У осьминогов  нет  твердого скелета. Его мягкое тело не имеет  костей и может  свободно изгибаться в разные стороны. Назвали осьминога так потому, что от  его короткого туловища отходят  восемь конечностей. На них расположены по два ряда больших присосок, которыми осьминог может  удерживать  добычу или прикрепляться к камням на </a:t>
            </a:r>
            <a:r>
              <a:rPr lang="ru-RU" sz="1600" dirty="0" smtClean="0">
                <a:latin typeface="Arial" pitchFamily="34" charset="0"/>
                <a:cs typeface="Arial" pitchFamily="34" charset="0"/>
              </a:rPr>
              <a:t>дне. Они </a:t>
            </a:r>
            <a:r>
              <a:rPr lang="ru-RU" sz="1600" dirty="0" smtClean="0">
                <a:latin typeface="Arial" pitchFamily="34" charset="0"/>
                <a:cs typeface="Arial" pitchFamily="34" charset="0"/>
              </a:rPr>
              <a:t>обладают  способностью  очень  быстро менять окраску и становиться одного цвета с грунтом.</a:t>
            </a:r>
            <a:br>
              <a:rPr lang="ru-RU" sz="1600" dirty="0" smtClean="0">
                <a:latin typeface="Arial" pitchFamily="34" charset="0"/>
                <a:cs typeface="Arial" pitchFamily="34" charset="0"/>
              </a:rPr>
            </a:br>
            <a:r>
              <a:rPr lang="ru-RU" sz="1600" dirty="0" smtClean="0">
                <a:latin typeface="Arial" pitchFamily="34" charset="0"/>
                <a:cs typeface="Arial" pitchFamily="34" charset="0"/>
              </a:rPr>
              <a:t>Осьминоги  могут  не  только плавать, но и, переставляя щупальца, ходить  по дну. Нередко осьминоги строят  укрытия из камней или раковин, орудуя при этом щупальцами, как руками. Осьминоги охраняют свой дом и могут легко найти его, даже если ушли далеко</a:t>
            </a:r>
            <a:r>
              <a:rPr lang="ru-RU" sz="1600" dirty="0" smtClean="0">
                <a:latin typeface="Arial" pitchFamily="34" charset="0"/>
                <a:cs typeface="Arial" pitchFamily="34" charset="0"/>
              </a:rPr>
              <a:t>.</a:t>
            </a:r>
            <a:endParaRPr lang="ru-RU" sz="1600" dirty="0" smtClean="0"/>
          </a:p>
        </p:txBody>
      </p:sp>
      <p:pic>
        <p:nvPicPr>
          <p:cNvPr id="24579" name="Рисунок 3" descr="осьминог"/>
          <p:cNvPicPr>
            <a:picLocks noChangeAspect="1" noChangeArrowheads="1"/>
          </p:cNvPicPr>
          <p:nvPr/>
        </p:nvPicPr>
        <p:blipFill>
          <a:blip r:embed="rId2" cstate="print"/>
          <a:srcRect/>
          <a:stretch>
            <a:fillRect/>
          </a:stretch>
        </p:blipFill>
        <p:spPr bwMode="auto">
          <a:xfrm>
            <a:off x="1763688" y="116632"/>
            <a:ext cx="5688631" cy="369089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395536" y="5229199"/>
            <a:ext cx="8229600" cy="1224137"/>
          </a:xfrm>
        </p:spPr>
        <p:txBody>
          <a:bodyPr/>
          <a:lstStyle/>
          <a:p>
            <a:pPr algn="just"/>
            <a:r>
              <a:rPr lang="ru-RU" sz="1600" dirty="0" smtClean="0">
                <a:latin typeface="Arial" pitchFamily="34" charset="0"/>
                <a:cs typeface="Arial" pitchFamily="34" charset="0"/>
              </a:rPr>
              <a:t>Уважаемые родители, предлагаем вам вместе с детьми слепить из пластилина   «Осьминога». После работы с пластилином родители вместе с детьми протирают  доску и стеку  бумажной сухой салфеткой. Руки протирают влажными салфетками, а затем моют теплой водой с мылом</a:t>
            </a:r>
            <a:r>
              <a:rPr lang="ru-RU" sz="1600" dirty="0" smtClean="0">
                <a:latin typeface="Arial" pitchFamily="34" charset="0"/>
                <a:cs typeface="Arial" pitchFamily="34" charset="0"/>
              </a:rPr>
              <a:t>.</a:t>
            </a:r>
            <a:endParaRPr lang="ru-RU" sz="1600" dirty="0" smtClean="0">
              <a:latin typeface="Arial" pitchFamily="34" charset="0"/>
              <a:cs typeface="Arial" pitchFamily="34" charset="0"/>
            </a:endParaRPr>
          </a:p>
        </p:txBody>
      </p:sp>
      <p:pic>
        <p:nvPicPr>
          <p:cNvPr id="25603" name="Рисунок 3" descr="C:\Users\Зинаида\Desktop\zhivotnye-iz-plastilina60.jpg"/>
          <p:cNvPicPr>
            <a:picLocks noChangeAspect="1" noChangeArrowheads="1"/>
          </p:cNvPicPr>
          <p:nvPr/>
        </p:nvPicPr>
        <p:blipFill>
          <a:blip r:embed="rId2" cstate="print"/>
          <a:srcRect/>
          <a:stretch>
            <a:fillRect/>
          </a:stretch>
        </p:blipFill>
        <p:spPr bwMode="auto">
          <a:xfrm>
            <a:off x="1763688" y="117077"/>
            <a:ext cx="5400600" cy="508922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оре.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323528" y="476672"/>
            <a:ext cx="8496944" cy="4524315"/>
          </a:xfrm>
          <a:prstGeom prst="rect">
            <a:avLst/>
          </a:prstGeom>
          <a:noFill/>
        </p:spPr>
        <p:txBody>
          <a:bodyPr wrap="square" rtlCol="0">
            <a:spAutoFit/>
          </a:bodyPr>
          <a:lstStyle/>
          <a:p>
            <a:pPr algn="ctr"/>
            <a: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Уважаемые родители, </a:t>
            </a:r>
            <a:b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br>
            <a: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при выполнении работы вы можете сфотографировать </a:t>
            </a:r>
            <a:b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br>
            <a: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сам процесс и готовый результат. </a:t>
            </a:r>
            <a:b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br>
            <a: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
            </a:r>
            <a:b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br>
            <a: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Фотографии приносим после карантина в детский сад </a:t>
            </a:r>
            <a:b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br>
            <a: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(похвастаться, какие вы и ваши дети молодцы). </a:t>
            </a:r>
            <a:b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br>
            <a: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
            </a:r>
            <a:b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br>
            <a: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В нашей группе организуем выставку </a:t>
            </a:r>
          </a:p>
          <a:p>
            <a:pPr algn="ctr"/>
            <a: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«В гостях  у осьминогов».</a:t>
            </a:r>
            <a:b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br>
            <a: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 </a:t>
            </a:r>
            <a:b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br>
            <a:r>
              <a:rPr lang="ru-RU"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Желаем Вам творческих успехов!</a:t>
            </a:r>
            <a:endParaRPr lang="ru-RU" sz="2400" b="1" dirty="0">
              <a:ln w="3175"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p:txBody>
      </p:sp>
      <p:pic>
        <p:nvPicPr>
          <p:cNvPr id="7" name="Рисунок 6" descr="осьминог.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588224" y="4365104"/>
            <a:ext cx="2190750" cy="2085975"/>
          </a:xfrm>
          <a:prstGeom prst="rect">
            <a:avLst/>
          </a:prstGeom>
          <a:effectLst>
            <a:softEdge rad="31750"/>
          </a:effectLst>
        </p:spPr>
      </p:pic>
      <p:pic>
        <p:nvPicPr>
          <p:cNvPr id="8" name="Рисунок 7" descr="осьминог3.jpg"/>
          <p:cNvPicPr>
            <a:picLocks noChangeAspect="1"/>
          </p:cNvPicPr>
          <p:nvPr/>
        </p:nvPicPr>
        <p:blipFill>
          <a:blip r:embed="rId4" cstate="print">
            <a:clrChange>
              <a:clrFrom>
                <a:srgbClr val="FEFEFE"/>
              </a:clrFrom>
              <a:clrTo>
                <a:srgbClr val="FEFEFE">
                  <a:alpha val="0"/>
                </a:srgbClr>
              </a:clrTo>
            </a:clrChange>
          </a:blip>
          <a:stretch>
            <a:fillRect/>
          </a:stretch>
        </p:blipFill>
        <p:spPr>
          <a:xfrm>
            <a:off x="395536" y="4697654"/>
            <a:ext cx="2339752" cy="2160346"/>
          </a:xfrm>
          <a:prstGeom prst="rect">
            <a:avLst/>
          </a:prstGeom>
        </p:spPr>
      </p:pic>
      <p:pic>
        <p:nvPicPr>
          <p:cNvPr id="9" name="Рисунок 8" descr="осьминог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923928" y="5001196"/>
            <a:ext cx="1957668" cy="18568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539552" y="836712"/>
            <a:ext cx="8229600" cy="5675312"/>
          </a:xfrm>
        </p:spPr>
        <p:txBody>
          <a:bodyPr/>
          <a:lstStyle/>
          <a:p>
            <a:pPr algn="l"/>
            <a:r>
              <a:rPr lang="ru-RU" sz="1800" b="1" dirty="0" smtClean="0">
                <a:latin typeface="Arial" pitchFamily="34" charset="0"/>
                <a:cs typeface="Arial" pitchFamily="34" charset="0"/>
              </a:rPr>
              <a:t>Цель.</a:t>
            </a: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dirty="0" smtClean="0">
                <a:latin typeface="Arial" pitchFamily="34" charset="0"/>
                <a:cs typeface="Arial" pitchFamily="34" charset="0"/>
              </a:rPr>
              <a:t>Научить детей лепить предметы конструктивным (из отдельных частей составлять целое) способом.</a:t>
            </a:r>
            <a:br>
              <a:rPr lang="ru-RU" sz="1800" dirty="0" smtClean="0">
                <a:latin typeface="Arial" pitchFamily="34" charset="0"/>
                <a:cs typeface="Arial" pitchFamily="34" charset="0"/>
              </a:rPr>
            </a:b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b="1" dirty="0" smtClean="0">
                <a:latin typeface="Arial" pitchFamily="34" charset="0"/>
                <a:cs typeface="Arial" pitchFamily="34" charset="0"/>
              </a:rPr>
              <a:t>Задачи.</a:t>
            </a:r>
            <a:br>
              <a:rPr lang="ru-RU" sz="1800" b="1" dirty="0" smtClean="0">
                <a:latin typeface="Arial" pitchFamily="34" charset="0"/>
                <a:cs typeface="Arial" pitchFamily="34" charset="0"/>
              </a:rPr>
            </a:br>
            <a:r>
              <a:rPr lang="ru-RU" sz="1800" dirty="0" smtClean="0">
                <a:latin typeface="Arial" pitchFamily="34" charset="0"/>
                <a:cs typeface="Arial" pitchFamily="34" charset="0"/>
              </a:rPr>
              <a:t>Учить катать колбаски одинаковой длины между ладонями.</a:t>
            </a:r>
            <a:br>
              <a:rPr lang="ru-RU" sz="1800" dirty="0" smtClean="0">
                <a:latin typeface="Arial" pitchFamily="34" charset="0"/>
                <a:cs typeface="Arial" pitchFamily="34" charset="0"/>
              </a:rPr>
            </a:br>
            <a:r>
              <a:rPr lang="ru-RU" sz="1800" dirty="0" smtClean="0">
                <a:latin typeface="Arial" pitchFamily="34" charset="0"/>
                <a:cs typeface="Arial" pitchFamily="34" charset="0"/>
              </a:rPr>
              <a:t>Развивать умение сглаживать поверхность формы,  делать предметы устойчивыми.</a:t>
            </a:r>
            <a:br>
              <a:rPr lang="ru-RU" sz="1800" dirty="0" smtClean="0">
                <a:latin typeface="Arial" pitchFamily="34" charset="0"/>
                <a:cs typeface="Arial" pitchFamily="34" charset="0"/>
              </a:rPr>
            </a:br>
            <a:r>
              <a:rPr lang="ru-RU" sz="1800" dirty="0" smtClean="0">
                <a:latin typeface="Arial" pitchFamily="34" charset="0"/>
                <a:cs typeface="Arial" pitchFamily="34" charset="0"/>
              </a:rPr>
              <a:t>Продолжать формировать технические умения и навыки с разнообразными материалами для лепки.</a:t>
            </a:r>
            <a:br>
              <a:rPr lang="ru-RU" sz="1800" dirty="0" smtClean="0">
                <a:latin typeface="Arial" pitchFamily="34" charset="0"/>
                <a:cs typeface="Arial" pitchFamily="34" charset="0"/>
              </a:rPr>
            </a:br>
            <a:r>
              <a:rPr lang="ru-RU" sz="1800" dirty="0" smtClean="0">
                <a:latin typeface="Arial" pitchFamily="34" charset="0"/>
                <a:cs typeface="Arial" pitchFamily="34" charset="0"/>
              </a:rPr>
              <a:t>Закреплять навык аккуратной лепки.</a:t>
            </a:r>
            <a:br>
              <a:rPr lang="ru-RU" sz="1800" dirty="0" smtClean="0">
                <a:latin typeface="Arial" pitchFamily="34" charset="0"/>
                <a:cs typeface="Arial" pitchFamily="34" charset="0"/>
              </a:rPr>
            </a:br>
            <a:r>
              <a:rPr lang="ru-RU" sz="1800" dirty="0" smtClean="0">
                <a:latin typeface="Arial" pitchFamily="34" charset="0"/>
                <a:cs typeface="Arial" pitchFamily="34" charset="0"/>
              </a:rPr>
              <a:t>Развивать воображение, фантазию, творческое мышление.</a:t>
            </a:r>
            <a:br>
              <a:rPr lang="ru-RU" sz="1800" dirty="0" smtClean="0">
                <a:latin typeface="Arial" pitchFamily="34" charset="0"/>
                <a:cs typeface="Arial" pitchFamily="34" charset="0"/>
              </a:rPr>
            </a:br>
            <a:r>
              <a:rPr lang="ru-RU" sz="1800" dirty="0" smtClean="0">
                <a:latin typeface="Arial" pitchFamily="34" charset="0"/>
                <a:cs typeface="Arial" pitchFamily="34" charset="0"/>
              </a:rPr>
              <a:t>Продолжать совершенствовать умения детей рассматривать работы, радоваться достигнутому результату.</a:t>
            </a:r>
            <a:br>
              <a:rPr lang="ru-RU" sz="1800" dirty="0" smtClean="0">
                <a:latin typeface="Arial" pitchFamily="34" charset="0"/>
                <a:cs typeface="Arial" pitchFamily="34" charset="0"/>
              </a:rPr>
            </a:br>
            <a:r>
              <a:rPr lang="ru-RU" sz="1800" dirty="0" smtClean="0">
                <a:latin typeface="Arial" pitchFamily="34" charset="0"/>
                <a:cs typeface="Arial" pitchFamily="34" charset="0"/>
              </a:rPr>
              <a:t>Совершенствовать диалогическую форму речи, пополнять активный словарь детей.</a:t>
            </a:r>
            <a:br>
              <a:rPr lang="ru-RU" sz="1800" dirty="0" smtClean="0">
                <a:latin typeface="Arial" pitchFamily="34" charset="0"/>
                <a:cs typeface="Arial" pitchFamily="34" charset="0"/>
              </a:rPr>
            </a:b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b="1" dirty="0" smtClean="0">
                <a:latin typeface="Arial" pitchFamily="34" charset="0"/>
                <a:cs typeface="Arial" pitchFamily="34" charset="0"/>
              </a:rPr>
              <a:t>Материал. </a:t>
            </a: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dirty="0" smtClean="0">
                <a:latin typeface="Arial" pitchFamily="34" charset="0"/>
                <a:cs typeface="Arial" pitchFamily="34" charset="0"/>
              </a:rPr>
              <a:t>Иллюстрации морских обитателей (акула, дельфин, кит, морская черепаха, морская звезда, рак отшельник, морской еж, осьминог); пластилин; доска для пластилина, стека (пластмассовый ножик для работы с пластилином); влажные салфетки и бумажные салфетки.</a:t>
            </a:r>
            <a:br>
              <a:rPr lang="ru-RU" sz="1800" dirty="0" smtClean="0">
                <a:latin typeface="Arial" pitchFamily="34" charset="0"/>
                <a:cs typeface="Arial" pitchFamily="34" charset="0"/>
              </a:rPr>
            </a:br>
            <a:r>
              <a:rPr lang="ru-RU" sz="1600" dirty="0" smtClean="0"/>
              <a:t/>
            </a:r>
            <a:br>
              <a:rPr lang="ru-RU" sz="1600" dirty="0" smtClean="0"/>
            </a:br>
            <a:r>
              <a:rPr lang="ru-RU" sz="1600" dirty="0" smtClean="0"/>
              <a:t/>
            </a:r>
            <a:br>
              <a:rPr lang="ru-RU" sz="1600" dirty="0" smtClean="0"/>
            </a:br>
            <a:endParaRPr lang="ru-RU"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539750" y="476250"/>
            <a:ext cx="8147050" cy="4968974"/>
          </a:xfrm>
        </p:spPr>
        <p:txBody>
          <a:bodyPr/>
          <a:lstStyle/>
          <a:p>
            <a:r>
              <a:rPr lang="ru-RU" sz="1600" dirty="0" smtClean="0">
                <a:latin typeface="Arial" pitchFamily="34" charset="0"/>
                <a:cs typeface="Arial" pitchFamily="34" charset="0"/>
              </a:rPr>
              <a:t>Прочитать вместе с детьми стихотворение </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a:t>
            </a:r>
            <a:r>
              <a:rPr lang="ru-RU" sz="1600" dirty="0" smtClean="0">
                <a:latin typeface="Arial" pitchFamily="34" charset="0"/>
                <a:cs typeface="Arial" pitchFamily="34" charset="0"/>
              </a:rPr>
              <a:t>в свободное время стихотворение можно выучить наизусть).</a:t>
            </a:r>
            <a:br>
              <a:rPr lang="ru-RU" sz="1600" dirty="0" smtClean="0">
                <a:latin typeface="Arial" pitchFamily="34" charset="0"/>
                <a:cs typeface="Arial" pitchFamily="34" charset="0"/>
              </a:rPr>
            </a:br>
            <a:r>
              <a:rPr lang="ru-RU" sz="1600" dirty="0" smtClean="0">
                <a:latin typeface="Arial" pitchFamily="34" charset="0"/>
                <a:cs typeface="Arial" pitchFamily="34" charset="0"/>
              </a:rPr>
              <a:t> </a:t>
            </a:r>
            <a:br>
              <a:rPr lang="ru-RU" sz="1600" dirty="0" smtClean="0">
                <a:latin typeface="Arial" pitchFamily="34" charset="0"/>
                <a:cs typeface="Arial" pitchFamily="34" charset="0"/>
              </a:rPr>
            </a:br>
            <a:r>
              <a:rPr lang="ru-RU" sz="1600" dirty="0" smtClean="0">
                <a:latin typeface="Arial" pitchFamily="34" charset="0"/>
                <a:cs typeface="Arial" pitchFamily="34" charset="0"/>
              </a:rPr>
              <a:t>Плавниками водят рыбы,</a:t>
            </a:r>
            <a:br>
              <a:rPr lang="ru-RU" sz="1600" dirty="0" smtClean="0">
                <a:latin typeface="Arial" pitchFamily="34" charset="0"/>
                <a:cs typeface="Arial" pitchFamily="34" charset="0"/>
              </a:rPr>
            </a:br>
            <a:r>
              <a:rPr lang="ru-RU" sz="1600" dirty="0" smtClean="0">
                <a:latin typeface="Arial" pitchFamily="34" charset="0"/>
                <a:cs typeface="Arial" pitchFamily="34" charset="0"/>
              </a:rPr>
              <a:t>Воду чистую мутят.</a:t>
            </a:r>
            <a:br>
              <a:rPr lang="ru-RU" sz="1600" dirty="0" smtClean="0">
                <a:latin typeface="Arial" pitchFamily="34" charset="0"/>
                <a:cs typeface="Arial" pitchFamily="34" charset="0"/>
              </a:rPr>
            </a:br>
            <a:r>
              <a:rPr lang="ru-RU" sz="1600" dirty="0" smtClean="0">
                <a:latin typeface="Arial" pitchFamily="34" charset="0"/>
                <a:cs typeface="Arial" pitchFamily="34" charset="0"/>
              </a:rPr>
              <a:t>Пообедают — Спасибо</a:t>
            </a:r>
            <a:br>
              <a:rPr lang="ru-RU" sz="1600" dirty="0" smtClean="0">
                <a:latin typeface="Arial" pitchFamily="34" charset="0"/>
                <a:cs typeface="Arial" pitchFamily="34" charset="0"/>
              </a:rPr>
            </a:br>
            <a:r>
              <a:rPr lang="ru-RU" sz="1600" dirty="0" smtClean="0">
                <a:latin typeface="Arial" pitchFamily="34" charset="0"/>
                <a:cs typeface="Arial" pitchFamily="34" charset="0"/>
              </a:rPr>
              <a:t>Никогда не говорят.</a:t>
            </a:r>
            <a:br>
              <a:rPr lang="ru-RU" sz="1600" dirty="0" smtClean="0">
                <a:latin typeface="Arial" pitchFamily="34" charset="0"/>
                <a:cs typeface="Arial" pitchFamily="34" charset="0"/>
              </a:rPr>
            </a:br>
            <a:r>
              <a:rPr lang="ru-RU" sz="1600" dirty="0" smtClean="0">
                <a:latin typeface="Arial" pitchFamily="34" charset="0"/>
                <a:cs typeface="Arial" pitchFamily="34" charset="0"/>
              </a:rPr>
              <a:t>Так живут они веками.</a:t>
            </a:r>
            <a:br>
              <a:rPr lang="ru-RU" sz="1600" dirty="0" smtClean="0">
                <a:latin typeface="Arial" pitchFamily="34" charset="0"/>
                <a:cs typeface="Arial" pitchFamily="34" charset="0"/>
              </a:rPr>
            </a:br>
            <a:r>
              <a:rPr lang="ru-RU" sz="1600" dirty="0" smtClean="0">
                <a:latin typeface="Arial" pitchFamily="34" charset="0"/>
                <a:cs typeface="Arial" pitchFamily="34" charset="0"/>
              </a:rPr>
              <a:t>И куда ни бросишь взгляд,</a:t>
            </a:r>
            <a:br>
              <a:rPr lang="ru-RU" sz="1600" dirty="0" smtClean="0">
                <a:latin typeface="Arial" pitchFamily="34" charset="0"/>
                <a:cs typeface="Arial" pitchFamily="34" charset="0"/>
              </a:rPr>
            </a:br>
            <a:r>
              <a:rPr lang="ru-RU" sz="1600" dirty="0" smtClean="0">
                <a:latin typeface="Arial" pitchFamily="34" charset="0"/>
                <a:cs typeface="Arial" pitchFamily="34" charset="0"/>
              </a:rPr>
              <a:t>Рыбы только плавниками</a:t>
            </a:r>
            <a:br>
              <a:rPr lang="ru-RU" sz="1600" dirty="0" smtClean="0">
                <a:latin typeface="Arial" pitchFamily="34" charset="0"/>
                <a:cs typeface="Arial" pitchFamily="34" charset="0"/>
              </a:rPr>
            </a:br>
            <a:r>
              <a:rPr lang="ru-RU" sz="1600" dirty="0" smtClean="0">
                <a:latin typeface="Arial" pitchFamily="34" charset="0"/>
                <a:cs typeface="Arial" pitchFamily="34" charset="0"/>
              </a:rPr>
              <a:t>Благодарно шевелят.</a:t>
            </a:r>
            <a:br>
              <a:rPr lang="ru-RU" sz="1600" dirty="0" smtClean="0">
                <a:latin typeface="Arial" pitchFamily="34" charset="0"/>
                <a:cs typeface="Arial" pitchFamily="34" charset="0"/>
              </a:rPr>
            </a:br>
            <a:r>
              <a:rPr lang="ru-RU" sz="1600" dirty="0" smtClean="0">
                <a:latin typeface="Arial" pitchFamily="34" charset="0"/>
                <a:cs typeface="Arial" pitchFamily="34" charset="0"/>
              </a:rPr>
              <a:t>Почему такие рыбы?</a:t>
            </a:r>
            <a:br>
              <a:rPr lang="ru-RU" sz="1600" dirty="0" smtClean="0">
                <a:latin typeface="Arial" pitchFamily="34" charset="0"/>
                <a:cs typeface="Arial" pitchFamily="34" charset="0"/>
              </a:rPr>
            </a:br>
            <a:r>
              <a:rPr lang="ru-RU" sz="1600" dirty="0" smtClean="0">
                <a:latin typeface="Arial" pitchFamily="34" charset="0"/>
                <a:cs typeface="Arial" pitchFamily="34" charset="0"/>
              </a:rPr>
              <a:t>Да во рту у них вода!</a:t>
            </a:r>
            <a:br>
              <a:rPr lang="ru-RU" sz="1600" dirty="0" smtClean="0">
                <a:latin typeface="Arial" pitchFamily="34" charset="0"/>
                <a:cs typeface="Arial" pitchFamily="34" charset="0"/>
              </a:rPr>
            </a:br>
            <a:r>
              <a:rPr lang="ru-RU" sz="1600" dirty="0" smtClean="0">
                <a:latin typeface="Arial" pitchFamily="34" charset="0"/>
                <a:cs typeface="Arial" pitchFamily="34" charset="0"/>
              </a:rPr>
              <a:t>И они сказать спасибо</a:t>
            </a:r>
            <a:br>
              <a:rPr lang="ru-RU" sz="1600" dirty="0" smtClean="0">
                <a:latin typeface="Arial" pitchFamily="34" charset="0"/>
                <a:cs typeface="Arial" pitchFamily="34" charset="0"/>
              </a:rPr>
            </a:br>
            <a:r>
              <a:rPr lang="ru-RU" sz="1600" dirty="0" smtClean="0">
                <a:latin typeface="Arial" pitchFamily="34" charset="0"/>
                <a:cs typeface="Arial" pitchFamily="34" charset="0"/>
              </a:rPr>
              <a:t>Не сумеют никогда.</a:t>
            </a:r>
            <a:br>
              <a:rPr lang="ru-RU" sz="1600" dirty="0" smtClean="0">
                <a:latin typeface="Arial" pitchFamily="34" charset="0"/>
                <a:cs typeface="Arial" pitchFamily="34" charset="0"/>
              </a:rPr>
            </a:br>
            <a:r>
              <a:rPr lang="ru-RU" sz="1600" dirty="0" smtClean="0">
                <a:latin typeface="Arial" pitchFamily="34" charset="0"/>
                <a:cs typeface="Arial" pitchFamily="34" charset="0"/>
              </a:rPr>
              <a:t>                                                       Автор</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Рашковский</a:t>
            </a:r>
            <a:r>
              <a:rPr lang="ru-RU" sz="1600" dirty="0" smtClean="0">
                <a:latin typeface="Arial" pitchFamily="34" charset="0"/>
                <a:cs typeface="Arial" pitchFamily="34" charset="0"/>
              </a:rPr>
              <a:t> Л.</a:t>
            </a:r>
            <a:br>
              <a:rPr lang="ru-RU" sz="1600" dirty="0" smtClean="0">
                <a:latin typeface="Arial" pitchFamily="34" charset="0"/>
                <a:cs typeface="Arial" pitchFamily="34" charset="0"/>
              </a:rPr>
            </a:b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Побеседуйте с детьми. О ком говорится в стихотворении? Спросите у ребенка, как он  думает, почему рыбы не разговаривают, как люди? Как объясняет причину того, что рыбы не говорят спасибо, автор стихотворения?</a:t>
            </a:r>
            <a:br>
              <a:rPr lang="ru-RU" sz="1600" dirty="0" smtClean="0">
                <a:latin typeface="Arial" pitchFamily="34" charset="0"/>
                <a:cs typeface="Arial" pitchFamily="34" charset="0"/>
              </a:rPr>
            </a:br>
            <a:r>
              <a:rPr lang="ru-RU" sz="1600" dirty="0" smtClean="0">
                <a:latin typeface="Arial" pitchFamily="34" charset="0"/>
                <a:cs typeface="Arial" pitchFamily="34" charset="0"/>
              </a:rPr>
              <a:t> </a:t>
            </a:r>
            <a:r>
              <a:rPr lang="ru-RU" sz="1400" dirty="0" smtClean="0"/>
              <a:t/>
            </a:r>
            <a:br>
              <a:rPr lang="ru-RU" sz="1400" dirty="0" smtClean="0"/>
            </a:br>
            <a:endParaRPr lang="ru-RU" sz="1400" dirty="0" smtClean="0"/>
          </a:p>
        </p:txBody>
      </p:sp>
      <p:pic>
        <p:nvPicPr>
          <p:cNvPr id="15362" name="Picture 2" descr="https://avatars.mds.yandex.net/get-pdb/909745/521c6b7a-32ca-4102-a4d9-9967bf2e6ce0/s1200?webp=false"/>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6636270" y="4858915"/>
            <a:ext cx="1608138" cy="1611313"/>
          </a:xfrm>
          <a:prstGeom prst="rect">
            <a:avLst/>
          </a:prstGeom>
          <a:noFill/>
          <a:ln w="9525">
            <a:noFill/>
            <a:miter lim="800000"/>
            <a:headEnd/>
            <a:tailEnd/>
          </a:ln>
        </p:spPr>
      </p:pic>
      <p:pic>
        <p:nvPicPr>
          <p:cNvPr id="15363" name="Picture 4" descr="https://avatars.mds.yandex.net/get-pdb/1514218/59b871f3-aee7-4846-b053-90adadb24a50/s1200?webp=false"/>
          <p:cNvPicPr>
            <a:picLocks noGrp="1" noChangeAspect="1" noChangeArrowheads="1"/>
          </p:cNvPicPr>
          <p:nvPr>
            <p:ph idx="1"/>
          </p:nvPr>
        </p:nvPicPr>
        <p:blipFill>
          <a:blip r:embed="rId3" cstate="print"/>
          <a:srcRect/>
          <a:stretch>
            <a:fillRect/>
          </a:stretch>
        </p:blipFill>
        <p:spPr>
          <a:xfrm>
            <a:off x="4546600" y="6080125"/>
            <a:ext cx="50800" cy="46038"/>
          </a:xfrm>
        </p:spPr>
      </p:pic>
      <p:pic>
        <p:nvPicPr>
          <p:cNvPr id="15364" name="Picture 6" descr="https://avatars.mds.yandex.net/get-pdb/1514218/59b871f3-aee7-4846-b053-90adadb24a50/s1200?webp=false"/>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827584" y="5002931"/>
            <a:ext cx="1709738" cy="152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395536" y="274638"/>
            <a:ext cx="8291264" cy="1143000"/>
          </a:xfrm>
        </p:spPr>
        <p:txBody>
          <a:bodyPr/>
          <a:lstStyle/>
          <a:p>
            <a:r>
              <a:rPr lang="ru-RU" sz="1600" dirty="0" smtClean="0">
                <a:latin typeface="Arial" pitchFamily="34" charset="0"/>
                <a:cs typeface="Arial" pitchFamily="34" charset="0"/>
              </a:rPr>
              <a:t>Показать картинку с изображением морских жителей.</a:t>
            </a:r>
            <a:br>
              <a:rPr lang="ru-RU" sz="1600" dirty="0" smtClean="0">
                <a:latin typeface="Arial" pitchFamily="34" charset="0"/>
                <a:cs typeface="Arial" pitchFamily="34" charset="0"/>
              </a:rPr>
            </a:br>
            <a:r>
              <a:rPr lang="ru-RU" sz="1600" dirty="0" smtClean="0">
                <a:latin typeface="Arial" pitchFamily="34" charset="0"/>
                <a:cs typeface="Arial" pitchFamily="34" charset="0"/>
              </a:rPr>
              <a:t>Рассмотреть внимательно вместе с детьми </a:t>
            </a:r>
            <a:r>
              <a:rPr lang="ru-RU" sz="1600" dirty="0" smtClean="0">
                <a:latin typeface="Arial" pitchFamily="34" charset="0"/>
                <a:cs typeface="Arial" pitchFamily="34" charset="0"/>
              </a:rPr>
              <a:t>и </a:t>
            </a:r>
            <a:r>
              <a:rPr lang="ru-RU" sz="1600" dirty="0" smtClean="0">
                <a:latin typeface="Arial" pitchFamily="34" charset="0"/>
                <a:cs typeface="Arial" pitchFamily="34" charset="0"/>
              </a:rPr>
              <a:t>назвать морских обитателей, изображенных на картинке.</a:t>
            </a:r>
            <a:br>
              <a:rPr lang="ru-RU" sz="1600" dirty="0" smtClean="0">
                <a:latin typeface="Arial" pitchFamily="34" charset="0"/>
                <a:cs typeface="Arial" pitchFamily="34" charset="0"/>
              </a:rPr>
            </a:br>
            <a:endParaRPr lang="ru-RU" sz="1600" dirty="0" smtClean="0">
              <a:latin typeface="Arial" pitchFamily="34" charset="0"/>
              <a:cs typeface="Arial" pitchFamily="34" charset="0"/>
            </a:endParaRPr>
          </a:p>
        </p:txBody>
      </p:sp>
      <p:pic>
        <p:nvPicPr>
          <p:cNvPr id="16386" name="Объект 3" descr="https://multiurok.ru/img/267428/image_5c31b88adb9ad.jpg"/>
          <p:cNvPicPr>
            <a:picLocks noGrp="1"/>
          </p:cNvPicPr>
          <p:nvPr>
            <p:ph idx="1"/>
          </p:nvPr>
        </p:nvPicPr>
        <p:blipFill>
          <a:blip r:embed="rId2" cstate="print"/>
          <a:srcRect/>
          <a:stretch>
            <a:fillRect/>
          </a:stretch>
        </p:blipFill>
        <p:spPr>
          <a:xfrm>
            <a:off x="395536" y="1196752"/>
            <a:ext cx="8280919" cy="547260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457200" y="3500438"/>
            <a:ext cx="8229600" cy="3168650"/>
          </a:xfrm>
        </p:spPr>
        <p:txBody>
          <a:bodyPr/>
          <a:lstStyle/>
          <a:p>
            <a:pPr algn="just"/>
            <a:r>
              <a:rPr lang="ru-RU" sz="1300" dirty="0" smtClean="0"/>
              <a:t/>
            </a:r>
            <a:br>
              <a:rPr lang="ru-RU" sz="1300" dirty="0" smtClean="0"/>
            </a:br>
            <a:r>
              <a:rPr lang="ru-RU" sz="1800" b="1" dirty="0" smtClean="0">
                <a:latin typeface="Arial" pitchFamily="34" charset="0"/>
                <a:cs typeface="Arial" pitchFamily="34" charset="0"/>
              </a:rPr>
              <a:t>АКУЛА</a:t>
            </a: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600" dirty="0" smtClean="0">
                <a:latin typeface="Arial" pitchFamily="34" charset="0"/>
                <a:cs typeface="Arial" pitchFamily="34" charset="0"/>
              </a:rPr>
              <a:t>Акулы – сильные хищники. Тело акул идеально приспособлено к быстрому плаванию. </a:t>
            </a:r>
            <a:r>
              <a:rPr lang="ru-RU" sz="1600" dirty="0" smtClean="0">
                <a:latin typeface="Arial" pitchFamily="34" charset="0"/>
                <a:cs typeface="Arial" pitchFamily="34" charset="0"/>
              </a:rPr>
              <a:t>У </a:t>
            </a:r>
            <a:r>
              <a:rPr lang="ru-RU" sz="1600" dirty="0" smtClean="0">
                <a:latin typeface="Arial" pitchFamily="34" charset="0"/>
                <a:cs typeface="Arial" pitchFamily="34" charset="0"/>
              </a:rPr>
              <a:t>акул очень много острых зубов. Они растут  в несколько рядов. У акул нет  чешуи, а кожа у них очень жесткая. У акул </a:t>
            </a:r>
            <a:r>
              <a:rPr lang="ru-RU" sz="1600" dirty="0" smtClean="0">
                <a:latin typeface="Arial" pitchFamily="34" charset="0"/>
                <a:cs typeface="Arial" pitchFamily="34" charset="0"/>
              </a:rPr>
              <a:t>острое обоняние (</a:t>
            </a:r>
            <a:r>
              <a:rPr lang="ru-RU" sz="1600" dirty="0" err="1" smtClean="0">
                <a:latin typeface="Arial" pitchFamily="34" charset="0"/>
                <a:cs typeface="Arial" pitchFamily="34" charset="0"/>
              </a:rPr>
              <a:t>обоняние</a:t>
            </a:r>
            <a:r>
              <a:rPr lang="ru-RU" sz="1600" dirty="0" smtClean="0">
                <a:latin typeface="Arial" pitchFamily="34" charset="0"/>
                <a:cs typeface="Arial" pitchFamily="34" charset="0"/>
              </a:rPr>
              <a:t> – способность ощущать запахи</a:t>
            </a:r>
            <a:r>
              <a:rPr lang="ru-RU" sz="1600" dirty="0" smtClean="0">
                <a:latin typeface="Arial" pitchFamily="34" charset="0"/>
                <a:cs typeface="Arial" pitchFamily="34" charset="0"/>
              </a:rPr>
              <a:t>)! </a:t>
            </a:r>
            <a:r>
              <a:rPr lang="ru-RU" sz="1600" dirty="0" smtClean="0">
                <a:latin typeface="Arial" pitchFamily="34" charset="0"/>
                <a:cs typeface="Arial" pitchFamily="34" charset="0"/>
              </a:rPr>
              <a:t>Питается акула рыбой, но </a:t>
            </a:r>
            <a:r>
              <a:rPr lang="ru-RU" sz="1600" dirty="0" smtClean="0">
                <a:latin typeface="Arial" pitchFamily="34" charset="0"/>
                <a:cs typeface="Arial" pitchFamily="34" charset="0"/>
              </a:rPr>
              <a:t>нападает </a:t>
            </a:r>
            <a:r>
              <a:rPr lang="ru-RU" sz="1600" dirty="0" smtClean="0">
                <a:latin typeface="Arial" pitchFamily="34" charset="0"/>
                <a:cs typeface="Arial" pitchFamily="34" charset="0"/>
              </a:rPr>
              <a:t>и на дельфинов, тюленей, черепах, других акул и даже на китов. Самая крупная из акул – китовая, достигающая длины 19 метров, вполне миролюбива. В отличие от своих  хищных сородичей, она питается планктоном и мелкой рыбешкой</a:t>
            </a:r>
            <a:r>
              <a:rPr lang="ru-RU" sz="1600" dirty="0" smtClean="0">
                <a:latin typeface="Arial" pitchFamily="34" charset="0"/>
                <a:cs typeface="Arial" pitchFamily="34" charset="0"/>
              </a:rPr>
              <a:t>.</a:t>
            </a:r>
            <a:endParaRPr lang="ru-RU" sz="1600" dirty="0" smtClean="0">
              <a:latin typeface="Arial" pitchFamily="34" charset="0"/>
              <a:cs typeface="Arial" pitchFamily="34" charset="0"/>
            </a:endParaRPr>
          </a:p>
        </p:txBody>
      </p:sp>
      <p:sp>
        <p:nvSpPr>
          <p:cNvPr id="5" name="Заголовок 1"/>
          <p:cNvSpPr txBox="1">
            <a:spLocks/>
          </p:cNvSpPr>
          <p:nvPr/>
        </p:nvSpPr>
        <p:spPr>
          <a:xfrm>
            <a:off x="468313" y="188913"/>
            <a:ext cx="8229600" cy="1223962"/>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600" dirty="0" smtClean="0">
                <a:latin typeface="Arial" pitchFamily="34" charset="0"/>
                <a:cs typeface="Arial" pitchFamily="34" charset="0"/>
              </a:rPr>
              <a:t>Рассмотреть вместе с детьми картинки морских обитателей в отдельности. </a:t>
            </a:r>
            <a:endParaRPr lang="ru-RU" sz="1600" dirty="0" smtClean="0">
              <a:latin typeface="Arial" pitchFamily="34" charset="0"/>
              <a:cs typeface="Arial" pitchFamily="34" charset="0"/>
            </a:endParaRPr>
          </a:p>
          <a:p>
            <a:pPr fontAlgn="auto">
              <a:spcAft>
                <a:spcPts val="0"/>
              </a:spcAft>
              <a:defRPr/>
            </a:pPr>
            <a:r>
              <a:rPr lang="ru-RU" sz="1600" dirty="0" smtClean="0">
                <a:latin typeface="Arial" pitchFamily="34" charset="0"/>
                <a:cs typeface="Arial" pitchFamily="34" charset="0"/>
              </a:rPr>
              <a:t>Прочитать </a:t>
            </a:r>
            <a:r>
              <a:rPr lang="ru-RU" sz="1600" dirty="0" smtClean="0">
                <a:latin typeface="Arial" pitchFamily="34" charset="0"/>
                <a:cs typeface="Arial" pitchFamily="34" charset="0"/>
              </a:rPr>
              <a:t>детям краткую информацию о них.</a:t>
            </a:r>
            <a:r>
              <a:rPr lang="ru-RU" sz="1300" dirty="0" smtClean="0"/>
              <a:t/>
            </a:r>
            <a:br>
              <a:rPr lang="ru-RU" sz="1300" dirty="0" smtClean="0"/>
            </a:br>
            <a:r>
              <a:rPr lang="ru-RU" sz="1300" dirty="0" smtClean="0"/>
              <a:t> </a:t>
            </a:r>
            <a:br>
              <a:rPr lang="ru-RU" sz="1300" dirty="0" smtClean="0"/>
            </a:br>
            <a:endParaRPr lang="ru-RU" sz="1800" dirty="0"/>
          </a:p>
        </p:txBody>
      </p:sp>
      <p:pic>
        <p:nvPicPr>
          <p:cNvPr id="17412" name="Рисунок 5" descr=" "/>
          <p:cNvPicPr>
            <a:picLocks noChangeAspect="1" noChangeArrowheads="1"/>
          </p:cNvPicPr>
          <p:nvPr/>
        </p:nvPicPr>
        <p:blipFill>
          <a:blip r:embed="rId2" cstate="print"/>
          <a:srcRect/>
          <a:stretch>
            <a:fillRect/>
          </a:stretch>
        </p:blipFill>
        <p:spPr bwMode="auto">
          <a:xfrm>
            <a:off x="1979613" y="908050"/>
            <a:ext cx="5030787" cy="309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457200" y="4149725"/>
            <a:ext cx="8229600" cy="2232025"/>
          </a:xfrm>
        </p:spPr>
        <p:txBody>
          <a:bodyPr/>
          <a:lstStyle/>
          <a:p>
            <a:pPr algn="just"/>
            <a:r>
              <a:rPr lang="ru-RU" sz="1600" b="1" dirty="0" smtClean="0">
                <a:latin typeface="Arial" pitchFamily="34" charset="0"/>
                <a:cs typeface="Arial" pitchFamily="34" charset="0"/>
              </a:rPr>
              <a:t>РАК-ОТШЕЛЬНИК</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У рака-отшельника твердым панцирем покрыта только передняя часть тела, а брюшко мягкое и беззащитное. Чтобы уберечься от  морских хищников, эти животные прячутся в пустых раковинах морских улиток. Мягкое брюшко может  закручиваться в  завитках раковины, а брюшные ножки быстро втягивают  тельце </a:t>
            </a:r>
            <a:r>
              <a:rPr lang="ru-RU" sz="1600" dirty="0" smtClean="0">
                <a:latin typeface="Arial" pitchFamily="34" charset="0"/>
                <a:cs typeface="Arial" pitchFamily="34" charset="0"/>
              </a:rPr>
              <a:t>внутрь. При </a:t>
            </a:r>
            <a:r>
              <a:rPr lang="ru-RU" sz="1600" dirty="0" smtClean="0">
                <a:latin typeface="Arial" pitchFamily="34" charset="0"/>
                <a:cs typeface="Arial" pitchFamily="34" charset="0"/>
              </a:rPr>
              <a:t>передвижении раки все время таскают раковину с собой. Когда им грозит  опасность, раки-отшельники целиком забираются в раковину, закрывая вход большой клешней</a:t>
            </a:r>
            <a:r>
              <a:rPr lang="ru-RU" sz="1600" dirty="0" smtClean="0">
                <a:latin typeface="Arial" pitchFamily="34" charset="0"/>
                <a:cs typeface="Arial" pitchFamily="34" charset="0"/>
              </a:rPr>
              <a:t>. </a:t>
            </a:r>
            <a:endParaRPr lang="ru-RU" sz="1600" dirty="0" smtClean="0">
              <a:latin typeface="Arial" pitchFamily="34" charset="0"/>
              <a:cs typeface="Arial" pitchFamily="34" charset="0"/>
            </a:endParaRPr>
          </a:p>
        </p:txBody>
      </p:sp>
      <p:pic>
        <p:nvPicPr>
          <p:cNvPr id="18435" name="Рисунок 3" descr="рак-отшельник"/>
          <p:cNvPicPr>
            <a:picLocks noChangeAspect="1" noChangeArrowheads="1"/>
          </p:cNvPicPr>
          <p:nvPr/>
        </p:nvPicPr>
        <p:blipFill>
          <a:blip r:embed="rId2" cstate="print"/>
          <a:srcRect/>
          <a:stretch>
            <a:fillRect/>
          </a:stretch>
        </p:blipFill>
        <p:spPr bwMode="auto">
          <a:xfrm>
            <a:off x="2051050" y="260350"/>
            <a:ext cx="5024438" cy="38893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539552" y="4653136"/>
            <a:ext cx="8229600" cy="1943695"/>
          </a:xfrm>
        </p:spPr>
        <p:txBody>
          <a:bodyPr/>
          <a:lstStyle/>
          <a:p>
            <a:pPr algn="just"/>
            <a:r>
              <a:rPr lang="ru-RU" sz="1600" dirty="0" smtClean="0">
                <a:latin typeface="Arial" pitchFamily="34" charset="0"/>
                <a:cs typeface="Arial" pitchFamily="34" charset="0"/>
              </a:rPr>
              <a:t>Морская </a:t>
            </a:r>
            <a:r>
              <a:rPr lang="ru-RU" sz="1600" dirty="0" smtClean="0">
                <a:latin typeface="Arial" pitchFamily="34" charset="0"/>
                <a:cs typeface="Arial" pitchFamily="34" charset="0"/>
              </a:rPr>
              <a:t>звезда – хищник, обитающий на дне океана. Обычно эти животные имеют форму звездочки с пятью лучами. Ярко окрашенные морские звезды медленно ползают по дну или зарываются в ил. Рот  у морской звезды расположен на нижней стороне тела, поэтому, чтобы съесть добычу, морская звезда наползает на нее </a:t>
            </a:r>
            <a:r>
              <a:rPr lang="ru-RU" sz="1600" dirty="0" smtClean="0">
                <a:latin typeface="Arial" pitchFamily="34" charset="0"/>
                <a:cs typeface="Arial" pitchFamily="34" charset="0"/>
              </a:rPr>
              <a:t>сверху. В </a:t>
            </a:r>
            <a:r>
              <a:rPr lang="ru-RU" sz="1600" dirty="0" smtClean="0">
                <a:latin typeface="Arial" pitchFamily="34" charset="0"/>
                <a:cs typeface="Arial" pitchFamily="34" charset="0"/>
              </a:rPr>
              <a:t>случае опасности морские звезды, как  ящерицы, могут  отбрасывать  часть своего тела. У морской звезды  из любой части тела вырастает  новое животное. </a:t>
            </a:r>
          </a:p>
        </p:txBody>
      </p:sp>
      <p:pic>
        <p:nvPicPr>
          <p:cNvPr id="19459" name="Рисунок 3" descr=" "/>
          <p:cNvPicPr>
            <a:picLocks noChangeAspect="1" noChangeArrowheads="1"/>
          </p:cNvPicPr>
          <p:nvPr/>
        </p:nvPicPr>
        <p:blipFill>
          <a:blip r:embed="rId2" cstate="print"/>
          <a:srcRect/>
          <a:stretch>
            <a:fillRect/>
          </a:stretch>
        </p:blipFill>
        <p:spPr bwMode="auto">
          <a:xfrm>
            <a:off x="2339752" y="260648"/>
            <a:ext cx="4498975" cy="4103688"/>
          </a:xfrm>
          <a:prstGeom prst="rect">
            <a:avLst/>
          </a:prstGeom>
          <a:noFill/>
          <a:ln w="9525">
            <a:noFill/>
            <a:miter lim="800000"/>
            <a:headEnd/>
            <a:tailEnd/>
          </a:ln>
        </p:spPr>
      </p:pic>
      <p:sp>
        <p:nvSpPr>
          <p:cNvPr id="5" name="TextBox 4"/>
          <p:cNvSpPr txBox="1"/>
          <p:nvPr/>
        </p:nvSpPr>
        <p:spPr>
          <a:xfrm>
            <a:off x="2339752" y="4437112"/>
            <a:ext cx="4464496" cy="369332"/>
          </a:xfrm>
          <a:prstGeom prst="rect">
            <a:avLst/>
          </a:prstGeom>
          <a:noFill/>
        </p:spPr>
        <p:txBody>
          <a:bodyPr wrap="square" rtlCol="0">
            <a:spAutoFit/>
          </a:bodyPr>
          <a:lstStyle/>
          <a:p>
            <a:pPr algn="ctr"/>
            <a:r>
              <a:rPr lang="ru-RU" b="1" dirty="0" smtClean="0">
                <a:latin typeface="Arial" pitchFamily="34" charset="0"/>
                <a:cs typeface="Arial" pitchFamily="34" charset="0"/>
              </a:rPr>
              <a:t>МОРСКАЯ ЗВЕЗДА</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09120"/>
            <a:ext cx="8229600" cy="1872630"/>
          </a:xfrm>
        </p:spPr>
        <p:txBody>
          <a:bodyPr>
            <a:noAutofit/>
          </a:bodyPr>
          <a:lstStyle/>
          <a:p>
            <a:pPr algn="just"/>
            <a:r>
              <a:rPr lang="ru-RU" sz="1600" dirty="0" smtClean="0">
                <a:latin typeface="Arial" pitchFamily="34" charset="0"/>
                <a:cs typeface="Arial" pitchFamily="34" charset="0"/>
              </a:rPr>
              <a:t>Оказывается</a:t>
            </a:r>
            <a:r>
              <a:rPr lang="ru-RU" sz="1600" dirty="0" smtClean="0">
                <a:latin typeface="Arial" pitchFamily="34" charset="0"/>
                <a:cs typeface="Arial" pitchFamily="34" charset="0"/>
              </a:rPr>
              <a:t>, ежи </a:t>
            </a:r>
            <a:r>
              <a:rPr lang="ru-RU" sz="1600" dirty="0" smtClean="0">
                <a:latin typeface="Arial" pitchFamily="34" charset="0"/>
                <a:cs typeface="Arial" pitchFamily="34" charset="0"/>
              </a:rPr>
              <a:t>живут </a:t>
            </a:r>
            <a:r>
              <a:rPr lang="ru-RU" sz="1600" dirty="0" smtClean="0">
                <a:latin typeface="Arial" pitchFamily="34" charset="0"/>
                <a:cs typeface="Arial" pitchFamily="34" charset="0"/>
              </a:rPr>
              <a:t>не только на </a:t>
            </a:r>
            <a:r>
              <a:rPr lang="ru-RU" sz="1600" dirty="0" smtClean="0">
                <a:latin typeface="Arial" pitchFamily="34" charset="0"/>
                <a:cs typeface="Arial" pitchFamily="34" charset="0"/>
              </a:rPr>
              <a:t>суше. Есть </a:t>
            </a:r>
            <a:r>
              <a:rPr lang="ru-RU" sz="1600" dirty="0" smtClean="0">
                <a:latin typeface="Arial" pitchFamily="34" charset="0"/>
                <a:cs typeface="Arial" pitchFamily="34" charset="0"/>
              </a:rPr>
              <a:t>и морские </a:t>
            </a:r>
            <a:r>
              <a:rPr lang="ru-RU" sz="1600" dirty="0" smtClean="0">
                <a:latin typeface="Arial" pitchFamily="34" charset="0"/>
                <a:cs typeface="Arial" pitchFamily="34" charset="0"/>
              </a:rPr>
              <a:t>ежи. Снаружи </a:t>
            </a:r>
            <a:r>
              <a:rPr lang="ru-RU" sz="1600" dirty="0" smtClean="0">
                <a:latin typeface="Arial" pitchFamily="34" charset="0"/>
                <a:cs typeface="Arial" pitchFamily="34" charset="0"/>
              </a:rPr>
              <a:t>тело морского ежа покрыто панцирем, из которого торчат  многочисленные иглы. Иглы очень тонкие и острые, на их концах  имеются зазубрины. Если такая игла воткнется в кожу человека, вынуть ее очень сложно. Морские ежи ядовиты, и, уколовшись, человек почувствует  жгучую </a:t>
            </a:r>
            <a:r>
              <a:rPr lang="ru-RU" sz="1600" dirty="0" smtClean="0">
                <a:latin typeface="Arial" pitchFamily="34" charset="0"/>
                <a:cs typeface="Arial" pitchFamily="34" charset="0"/>
              </a:rPr>
              <a:t>боль. С </a:t>
            </a:r>
            <a:r>
              <a:rPr lang="ru-RU" sz="1600" dirty="0" smtClean="0">
                <a:latin typeface="Arial" pitchFamily="34" charset="0"/>
                <a:cs typeface="Arial" pitchFamily="34" charset="0"/>
              </a:rPr>
              <a:t>помощью игл морские ежи не только защищаются от врагов, но и передвигаются, как на ходулях, по морскому дну</a:t>
            </a:r>
            <a:r>
              <a:rPr lang="ru-RU" sz="1600" dirty="0" smtClean="0">
                <a:latin typeface="Arial" pitchFamily="34" charset="0"/>
                <a:cs typeface="Arial" pitchFamily="34" charset="0"/>
              </a:rPr>
              <a:t>.</a:t>
            </a:r>
            <a:endParaRPr lang="ru-RU" sz="1600" dirty="0" smtClean="0">
              <a:latin typeface="Arial" pitchFamily="34" charset="0"/>
              <a:cs typeface="Arial" pitchFamily="34" charset="0"/>
            </a:endParaRPr>
          </a:p>
        </p:txBody>
      </p:sp>
      <p:pic>
        <p:nvPicPr>
          <p:cNvPr id="20483" name="Рисунок 4" descr=" "/>
          <p:cNvPicPr>
            <a:picLocks noChangeAspect="1" noChangeArrowheads="1"/>
          </p:cNvPicPr>
          <p:nvPr/>
        </p:nvPicPr>
        <p:blipFill>
          <a:blip r:embed="rId2" cstate="print"/>
          <a:srcRect/>
          <a:stretch>
            <a:fillRect/>
          </a:stretch>
        </p:blipFill>
        <p:spPr bwMode="auto">
          <a:xfrm>
            <a:off x="2555875" y="333375"/>
            <a:ext cx="3865563" cy="3600450"/>
          </a:xfrm>
          <a:prstGeom prst="rect">
            <a:avLst/>
          </a:prstGeom>
          <a:noFill/>
          <a:ln w="9525">
            <a:noFill/>
            <a:miter lim="800000"/>
            <a:headEnd/>
            <a:tailEnd/>
          </a:ln>
        </p:spPr>
      </p:pic>
      <p:sp>
        <p:nvSpPr>
          <p:cNvPr id="5" name="TextBox 4"/>
          <p:cNvSpPr txBox="1"/>
          <p:nvPr/>
        </p:nvSpPr>
        <p:spPr>
          <a:xfrm>
            <a:off x="2555776" y="4149080"/>
            <a:ext cx="3888432" cy="338554"/>
          </a:xfrm>
          <a:prstGeom prst="rect">
            <a:avLst/>
          </a:prstGeom>
          <a:noFill/>
        </p:spPr>
        <p:txBody>
          <a:bodyPr wrap="square" rtlCol="0">
            <a:spAutoFit/>
          </a:bodyPr>
          <a:lstStyle/>
          <a:p>
            <a:pPr algn="ctr"/>
            <a:r>
              <a:rPr lang="ru-RU" sz="1600" b="1" dirty="0" smtClean="0">
                <a:latin typeface="Arial" pitchFamily="34" charset="0"/>
                <a:cs typeface="Arial" pitchFamily="34" charset="0"/>
              </a:rPr>
              <a:t>МОРСКОЙ ЁЖ </a:t>
            </a:r>
            <a:endParaRPr lang="ru-RU"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457200" y="4221088"/>
            <a:ext cx="8229600" cy="1944216"/>
          </a:xfrm>
        </p:spPr>
        <p:txBody>
          <a:bodyPr/>
          <a:lstStyle/>
          <a:p>
            <a:pPr algn="just"/>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В водах тропических морей обитают морские черепахи. Они полностью приспособлены для жизни в водной среде. Их  лапы превратились в ласты, а панцирь стал обтекаемым и плоским. В отличие от сухопутных  черепах , морские не могут  прятать голову под панцирь. Среди морских черепах есть и хищники, которые питаются моллюсками и ракообразными, и мирные травоядные животные, которые едят  водные растения, в основном  морскую капусту.</a:t>
            </a:r>
            <a:r>
              <a:rPr lang="ru-RU" sz="1600" dirty="0" smtClean="0"/>
              <a:t/>
            </a:r>
            <a:br>
              <a:rPr lang="ru-RU" sz="1600" dirty="0" smtClean="0"/>
            </a:br>
            <a:endParaRPr lang="ru-RU" sz="1600" dirty="0" smtClean="0"/>
          </a:p>
        </p:txBody>
      </p:sp>
      <p:pic>
        <p:nvPicPr>
          <p:cNvPr id="21507" name="Рисунок 3" descr="морская черепаха"/>
          <p:cNvPicPr>
            <a:picLocks noChangeAspect="1" noChangeArrowheads="1"/>
          </p:cNvPicPr>
          <p:nvPr/>
        </p:nvPicPr>
        <p:blipFill>
          <a:blip r:embed="rId2" cstate="print"/>
          <a:srcRect/>
          <a:stretch>
            <a:fillRect/>
          </a:stretch>
        </p:blipFill>
        <p:spPr bwMode="auto">
          <a:xfrm>
            <a:off x="2484438" y="549275"/>
            <a:ext cx="4443412" cy="3240088"/>
          </a:xfrm>
          <a:prstGeom prst="rect">
            <a:avLst/>
          </a:prstGeom>
          <a:noFill/>
          <a:ln w="9525">
            <a:noFill/>
            <a:miter lim="800000"/>
            <a:headEnd/>
            <a:tailEnd/>
          </a:ln>
        </p:spPr>
      </p:pic>
      <p:sp>
        <p:nvSpPr>
          <p:cNvPr id="5" name="TextBox 4"/>
          <p:cNvSpPr txBox="1"/>
          <p:nvPr/>
        </p:nvSpPr>
        <p:spPr>
          <a:xfrm>
            <a:off x="2555776" y="4005064"/>
            <a:ext cx="4536504" cy="338554"/>
          </a:xfrm>
          <a:prstGeom prst="rect">
            <a:avLst/>
          </a:prstGeom>
          <a:noFill/>
        </p:spPr>
        <p:txBody>
          <a:bodyPr wrap="square" rtlCol="0">
            <a:spAutoFit/>
          </a:bodyPr>
          <a:lstStyle/>
          <a:p>
            <a:pPr algn="ctr"/>
            <a:r>
              <a:rPr lang="ru-RU" sz="1600" b="1" dirty="0" smtClean="0">
                <a:latin typeface="Arial" pitchFamily="34" charset="0"/>
                <a:cs typeface="Arial" pitchFamily="34" charset="0"/>
              </a:rPr>
              <a:t>МОРСКАЯ ЧЕРЕПАХА</a:t>
            </a:r>
            <a:endParaRPr lang="ru-RU" sz="16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260</Words>
  <Application>Microsoft Office PowerPoint</Application>
  <PresentationFormat>Экран (4:3)</PresentationFormat>
  <Paragraphs>20</Paragraphs>
  <Slides>14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Calibri</vt:lpstr>
      <vt:lpstr>Arial</vt:lpstr>
      <vt:lpstr>Тема Office</vt:lpstr>
      <vt:lpstr>Слайд 1</vt:lpstr>
      <vt:lpstr>Цель. Научить детей лепить предметы конструктивным (из отдельных частей составлять целое) способом.  Задачи. Учить катать колбаски одинаковой длины между ладонями. Развивать умение сглаживать поверхность формы,  делать предметы устойчивыми. Продолжать формировать технические умения и навыки с разнообразными материалами для лепки. Закреплять навык аккуратной лепки. Развивать воображение, фантазию, творческое мышление. Продолжать совершенствовать умения детей рассматривать работы, радоваться достигнутому результату. Совершенствовать диалогическую форму речи, пополнять активный словарь детей.  Материал.  Иллюстрации морских обитателей (акула, дельфин, кит, морская черепаха, морская звезда, рак отшельник, морской еж, осьминог); пластилин; доска для пластилина, стека (пластмассовый ножик для работы с пластилином); влажные салфетки и бумажные салфетки.   </vt:lpstr>
      <vt:lpstr>Прочитать вместе с детьми стихотворение  ( в свободное время стихотворение можно выучить наизусть).   Плавниками водят рыбы, Воду чистую мутят. Пообедают — Спасибо Никогда не говорят. Так живут они веками. И куда ни бросишь взгляд, Рыбы только плавниками Благодарно шевелят. Почему такие рыбы? Да во рту у них вода! И они сказать спасибо Не сумеют никогда.                                                        Автор: Рашковский Л.  Побеседуйте с детьми. О ком говорится в стихотворении? Спросите у ребенка, как он  думает, почему рыбы не разговаривают, как люди? Как объясняет причину того, что рыбы не говорят спасибо, автор стихотворения?   </vt:lpstr>
      <vt:lpstr>Показать картинку с изображением морских жителей. Рассмотреть внимательно вместе с детьми и назвать морских обитателей, изображенных на картинке. </vt:lpstr>
      <vt:lpstr> АКУЛА Акулы – сильные хищники. Тело акул идеально приспособлено к быстрому плаванию. У акул очень много острых зубов. Они растут  в несколько рядов. У акул нет  чешуи, а кожа у них очень жесткая. У акул острое обоняние (обоняние – способность ощущать запахи)! Питается акула рыбой, но нападает и на дельфинов, тюленей, черепах, других акул и даже на китов. Самая крупная из акул – китовая, достигающая длины 19 метров, вполне миролюбива. В отличие от своих  хищных сородичей, она питается планктоном и мелкой рыбешкой.</vt:lpstr>
      <vt:lpstr>РАК-ОТШЕЛЬНИК У рака-отшельника твердым панцирем покрыта только передняя часть тела, а брюшко мягкое и беззащитное. Чтобы уберечься от  морских хищников, эти животные прячутся в пустых раковинах морских улиток. Мягкое брюшко может  закручиваться в  завитках раковины, а брюшные ножки быстро втягивают  тельце внутрь. При передвижении раки все время таскают раковину с собой. Когда им грозит  опасность, раки-отшельники целиком забираются в раковину, закрывая вход большой клешней. </vt:lpstr>
      <vt:lpstr>Морская звезда – хищник, обитающий на дне океана. Обычно эти животные имеют форму звездочки с пятью лучами. Ярко окрашенные морские звезды медленно ползают по дну или зарываются в ил. Рот  у морской звезды расположен на нижней стороне тела, поэтому, чтобы съесть добычу, морская звезда наползает на нее сверху. В случае опасности морские звезды, как  ящерицы, могут  отбрасывать  часть своего тела. У морской звезды  из любой части тела вырастает  новое животное. </vt:lpstr>
      <vt:lpstr>Оказывается, ежи живут не только на суше. Есть и морские ежи. Снаружи тело морского ежа покрыто панцирем, из которого торчат  многочисленные иглы. Иглы очень тонкие и острые, на их концах  имеются зазубрины. Если такая игла воткнется в кожу человека, вынуть ее очень сложно. Морские ежи ядовиты, и, уколовшись, человек почувствует  жгучую боль. С помощью игл морские ежи не только защищаются от врагов, но и передвигаются, как на ходулях, по морскому дну.</vt:lpstr>
      <vt:lpstr> В водах тропических морей обитают морские черепахи. Они полностью приспособлены для жизни в водной среде. Их  лапы превратились в ласты, а панцирь стал обтекаемым и плоским. В отличие от сухопутных  черепах , морские не могут  прятать голову под панцирь. Среди морских черепах есть и хищники, которые питаются моллюсками и ракообразными, и мирные травоядные животные, которые едят  водные растения, в основном  морскую капусту. </vt:lpstr>
      <vt:lpstr>КИТ Крупнейшие животные на нашей планете – это киты. Самые большие из них – синие киты, они достигают длины 30 метров и веса 150 тонн. Предки китов когда-то обитали на суше, но затем снова вернулись в  морскую стихию. Тело животных приобрело обтекаемую форму, исчезла шерсть. Киты похожи на огромных рыб, но они не рыбы, а млекопитающие, и внутреннее строение у них почти такое же, как у человека. Киты – теплокровные животные, а от  переохлаждения их защищает толстый слой подкожного жира. Ноздри китов расположены на макушке головы. Они открываются только на короткий момент  вдоха-выдоха, когда кит всплывает к поверхности воды. Легкие у китов имеют большой объем, и киты  могут длительное время находиться под водой, не дыша.</vt:lpstr>
      <vt:lpstr>ДЕЛЬФИН Дельфины – самые разумные обитатели океана. К людям они относятся по-особому. Дельфины  часто спасали тонущих моряков, удерживая их своими телами на поверхности воды. Однажды, когда корабль потерпел крушение, в воде оказалось  много людей. Им на выручку быстро приплыли дельфины. Они плавали вокруг и отгоняли от  людей голодных акул, пока не подоспел спасательный корабль. Нередко дельфины  подплывают к самому берегу, чтобы  поиграть с людьми. Забывая о собственной безопасности, дельфины готовы помогать другим животным. Бывало, что дельфины  помогали даже раненым акулам, а ведь акулы – злейшие враги дельфинов. Дельфины  легко приручаются человеком. Созданы  многочисленные дельфинарии, где дрессировщики обучают  их  различным  цирковым  трюкам.</vt:lpstr>
      <vt:lpstr>ОСЬМИНОГ У осьминогов  нет  твердого скелета. Его мягкое тело не имеет  костей и может  свободно изгибаться в разные стороны. Назвали осьминога так потому, что от  его короткого туловища отходят  восемь конечностей. На них расположены по два ряда больших присосок, которыми осьминог может  удерживать  добычу или прикрепляться к камням на дне. Они обладают  способностью  очень  быстро менять окраску и становиться одного цвета с грунтом. Осьминоги  могут  не  только плавать, но и, переставляя щупальца, ходить  по дну. Нередко осьминоги строят  укрытия из камней или раковин, орудуя при этом щупальцами, как руками. Осьминоги охраняют свой дом и могут легко найти его, даже если ушли далеко.</vt:lpstr>
      <vt:lpstr>Уважаемые родители, предлагаем вам вместе с детьми слепить из пластилина   «Осьминога». После работы с пластилином родители вместе с детьми протирают  доску и стеку  бумажной сухой салфеткой. Руки протирают влажными салфетками, а затем моют теплой водой с мылом.</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Художественное творчество. Конспект занятия лепка для детей второй младшей группы №5. Тема: «Осьминог».</dc:title>
  <dc:creator>Зинаида</dc:creator>
  <cp:lastModifiedBy>МДОУ-196</cp:lastModifiedBy>
  <cp:revision>14</cp:revision>
  <dcterms:created xsi:type="dcterms:W3CDTF">2020-05-06T18:59:56Z</dcterms:created>
  <dcterms:modified xsi:type="dcterms:W3CDTF">2020-05-13T10:15:49Z</dcterms:modified>
</cp:coreProperties>
</file>